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slideMasters/slideMaster30.xml" ContentType="application/vnd.openxmlformats-officedocument.presentationml.slideMaster+xml"/>
  <Override PartName="/ppt/slides/slide30.xml" ContentType="application/vnd.openxmlformats-officedocument.presentationml.slide+xml"/>
  <Override PartName="/ppt/slideMasters/slideMaster31.xml" ContentType="application/vnd.openxmlformats-officedocument.presentationml.slideMaster+xml"/>
  <Override PartName="/ppt/slides/slide31.xml" ContentType="application/vnd.openxmlformats-officedocument.presentationml.slide+xml"/>
  <Override PartName="/ppt/slideMasters/slideMaster32.xml" ContentType="application/vnd.openxmlformats-officedocument.presentationml.slideMaster+xml"/>
  <Override PartName="/ppt/slides/slide32.xml" ContentType="application/vnd.openxmlformats-officedocument.presentationml.slide+xml"/>
  <Override PartName="/ppt/slideMasters/slideMaster33.xml" ContentType="application/vnd.openxmlformats-officedocument.presentationml.slideMaster+xml"/>
  <Override PartName="/ppt/slides/slide33.xml" ContentType="application/vnd.openxmlformats-officedocument.presentationml.slide+xml"/>
  <Override PartName="/ppt/slideMasters/slideMaster34.xml" ContentType="application/vnd.openxmlformats-officedocument.presentationml.slideMaster+xml"/>
  <Override PartName="/ppt/slides/slide34.xml" ContentType="application/vnd.openxmlformats-officedocument.presentationml.slide+xml"/>
  <Override PartName="/ppt/slideMasters/slideMaster35.xml" ContentType="application/vnd.openxmlformats-officedocument.presentationml.slideMaster+xml"/>
  <Override PartName="/ppt/slides/slide35.xml" ContentType="application/vnd.openxmlformats-officedocument.presentationml.slide+xml"/>
  <Override PartName="/ppt/slideMasters/slideMaster36.xml" ContentType="application/vnd.openxmlformats-officedocument.presentationml.slideMaster+xml"/>
  <Override PartName="/ppt/slides/slide36.xml" ContentType="application/vnd.openxmlformats-officedocument.presentationml.slide+xml"/>
  <Override PartName="/ppt/slideMasters/slideMaster37.xml" ContentType="application/vnd.openxmlformats-officedocument.presentationml.slideMaster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notesMasterIdLst>
    <p:notesMasterId r:id="rId39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2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5.xml"/>
		</Relationships>
</file>

<file path=ppt/notesSlides/_rels/notesSlide2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6.xml"/>
		</Relationships>
</file>

<file path=ppt/notesSlides/_rels/notesSlide2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7.xml"/>
		</Relationships>
</file>

<file path=ppt/notesSlides/_rels/notesSlide2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8.xml"/>
		</Relationships>
</file>

<file path=ppt/notesSlides/_rels/notesSlide2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9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3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0.xml"/>
		</Relationships>
</file>

<file path=ppt/notesSlides/_rels/notesSlide3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1.xml"/>
		</Relationships>
</file>

<file path=ppt/notesSlides/_rels/notesSlide3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2.xml"/>
		</Relationships>
</file>

<file path=ppt/notesSlides/_rels/notesSlide3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3.xml"/>
		</Relationships>
</file>

<file path=ppt/notesSlides/_rels/notesSlide3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4.xml"/>
		</Relationships>
</file>

<file path=ppt/notesSlides/_rels/notesSlide3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5.xml"/>
		</Relationships>
</file>

<file path=ppt/notesSlides/_rels/notesSlide3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6.xml"/>
		</Relationships>
</file>

<file path=ppt/notesSlides/_rels/notesSlide3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7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7-image-1.png"/><Relationship Id="rId2" Type="http://schemas.openxmlformats.org/officeDocument/2006/relationships/image" Target="../media/image-3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image" Target="../media/image-5-3.sv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arget="https://www.youtube.com/watch?v=ZJEIKkPXirg" TargetMode="External" Type="http://schemas.openxmlformats.org/officeDocument/2006/relationships/video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914400"/>
            <a:ext cx="82296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4800" dirty="0">
                <a:solidFill>
                  <a:srgbClr val="2D2727"/>
                </a:solidFill>
              </a:rPr>
              <a:t>Fun with Numbers</a:t>
            </a:r>
            <a:endParaRPr lang="en-US" sz="4800" dirty="0"/>
          </a:p>
        </p:txBody>
      </p:sp>
      <p:sp>
        <p:nvSpPr>
          <p:cNvPr id="3" name="Text 1"/>
          <p:cNvSpPr/>
          <p:nvPr/>
        </p:nvSpPr>
        <p:spPr>
          <a:xfrm>
            <a:off x="457200" y="2743200"/>
            <a:ext cx="82296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400" dirty="0">
                <a:solidFill>
                  <a:srgbClr val="2D2727"/>
                </a:solidFill>
              </a:rPr>
              <a:t>Learning basic math concepts through fun activities.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Counting Forwards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1942706"/>
          </a:xfrm>
          <a:prstGeom prst="rect">
            <a:avLst>
              <a:gd name="adj" fmla="val 14121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We start at the number </a:t>
            </a:r>
            <a:pPr algn="l" indent="0" marL="0">
              <a:lnSpc>
                <a:spcPct val="120000"/>
              </a:lnSpc>
              <a:buNone/>
            </a:pPr>
            <a:r>
              <a:rPr lang="en-US" sz="1800" b="1" i="1" dirty="0">
                <a:solidFill>
                  <a:srgbClr val="2A2A2A"/>
                </a:solidFill>
              </a:rPr>
              <a:t>1</a:t>
            </a:r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 and continue to the next number</a:t>
            </a:r>
            <a:pPr algn="l" indent="0" marL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2A2A2A"/>
                </a:solidFill>
              </a:rPr>
              <a:t>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Counting forwards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means moving from a smaller number to a bigger number.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Each number comes right after the previous one.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Practice will help you remember the order of numbers!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Counting Backwards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1828800"/>
          </a:xfrm>
          <a:prstGeom prst="rect">
            <a:avLst>
              <a:gd name="adj" fmla="val 15000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Let's count backwards from 10 to 1!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Start at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10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Count backwards step-by-step until you reach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1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What numbers do you say?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Counting Backwards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3703320"/>
          </a:xfrm>
          <a:prstGeom prst="rect">
            <a:avLst>
              <a:gd name="adj" fmla="val 7407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Here's how we count backwards from 10 to 1: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10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9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8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7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6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5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4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3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2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1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Counting Backwards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1942706"/>
          </a:xfrm>
          <a:prstGeom prst="rect">
            <a:avLst>
              <a:gd name="adj" fmla="val 14121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We use counting backwards to:</a:t>
            </a:r>
            <a:pPr algn="l" indent="0" marL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2A2A2A"/>
                </a:solidFill>
              </a:rPr>
              <a:t> 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Start at 10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and move one number down to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9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Continue this until we reach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1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This helps us understand the order of numbers and improves our counting skills!</a:t>
            </a:r>
            <a:endParaRPr lang="en-US" sz="1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Number Line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1828800"/>
          </a:xfrm>
          <a:prstGeom prst="rect">
            <a:avLst>
              <a:gd name="adj" fmla="val 15000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Locate the number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3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on the number line below: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2A2A2A"/>
                </a:solidFill>
              </a:rPr>
              <a:t>0  1  2  3  4  5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Number Line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1942706"/>
          </a:xfrm>
          <a:prstGeom prst="rect">
            <a:avLst>
              <a:gd name="adj" fmla="val 14121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Start at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0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Move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1 step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to the right to reach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1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Move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1 more step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to the right to reach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2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Move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1 more step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to the right to reach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3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3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is located here!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Number Line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1942706"/>
          </a:xfrm>
          <a:prstGeom prst="rect">
            <a:avLst>
              <a:gd name="adj" fmla="val 14121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We start at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0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on the number line.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We move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step by step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to the right.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Each step represents moving from one number to the next.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We stop moving when we reach the number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3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This shows how to find numbers on a number line.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Days of the Week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3519651"/>
          </a:xfrm>
          <a:prstGeom prst="roundRect">
            <a:avLst>
              <a:gd name="adj" fmla="val 7794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2A2A2A"/>
                </a:solidFill>
              </a:rPr>
              <a:t>Days of the Week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Monday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Tuesday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Wednesday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Thursday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Friday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Saturday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Sunday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Each day is special and important!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2A2A2A"/>
                </a:solidFill>
              </a:rPr>
              <a:t>Remember</a:t>
            </a:r>
            <a:pPr algn="l" indent="0" marL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2A2A2A"/>
                </a:solidFill>
              </a:rPr>
              <a:t>: We have 7 days in a week!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Using Materials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1828800"/>
          </a:xfrm>
          <a:prstGeom prst="rect">
            <a:avLst>
              <a:gd name="adj" fmla="val 15000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Imagine you have 5 apples and you get 3 more apples from a friend.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How many apples do you have now?</a:t>
            </a:r>
            <a:endParaRPr lang="en-US" sz="1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Using Materials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1828800"/>
          </a:xfrm>
          <a:prstGeom prst="rect">
            <a:avLst>
              <a:gd name="adj" fmla="val 15000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Step 1: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Start with 5 apples.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Step 2: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Add 3 more apples to the 5 apples you already have.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Step 3: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Count all the apples together: 5 + 3.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Answer: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You have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8 apples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now.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Lesson Objectives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3204262"/>
          </a:xfrm>
          <a:prstGeom prst="roundRect">
            <a:avLst>
              <a:gd name="adj" fmla="val 8561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2A2A2A"/>
                </a:solidFill>
              </a:rPr>
              <a:t>Mathematics for Year 1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Introduce the presentation on Mathematics for Year 1 students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2A2A2A"/>
                </a:solidFill>
              </a:rPr>
              <a:t>Lesson Objectives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By the end of this lesson, you will:</a:t>
            </a:r>
            <a:endParaRPr lang="en-US" sz="1800" dirty="0"/>
          </a:p>
          <a:p>
            <a:pPr algn="l" lvl="1" indent="0" marL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2A2A2A"/>
                </a:solidFill>
              </a:rPr>
              <a:t>  </a:t>
            </a:r>
            <a:pPr algn="l" lvl="1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 </a:t>
            </a:r>
            <a:pPr algn="l" lvl="1" indent="0" marL="0">
              <a:lnSpc>
                <a:spcPct val="120000"/>
              </a:lnSpc>
              <a:buNone/>
            </a:pPr>
            <a:r>
              <a:rPr lang="en-US" sz="1800" b="1" i="1" dirty="0">
                <a:solidFill>
                  <a:srgbClr val="2A2A2A"/>
                </a:solidFill>
              </a:rPr>
              <a:t>Recognize</a:t>
            </a:r>
            <a:pPr algn="l" lvl="1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 numbers 1-20</a:t>
            </a:r>
            <a:endParaRPr lang="en-US" sz="1800" dirty="0"/>
          </a:p>
          <a:p>
            <a:pPr algn="l" lvl="1" indent="0" marL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2A2A2A"/>
                </a:solidFill>
              </a:rPr>
              <a:t>  </a:t>
            </a:r>
            <a:pPr algn="l" lvl="1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 </a:t>
            </a:r>
            <a:pPr algn="l" lvl="1" indent="0" marL="0">
              <a:lnSpc>
                <a:spcPct val="120000"/>
              </a:lnSpc>
              <a:buNone/>
            </a:pPr>
            <a:r>
              <a:rPr lang="en-US" sz="1800" b="1" i="1" dirty="0">
                <a:solidFill>
                  <a:srgbClr val="2A2A2A"/>
                </a:solidFill>
              </a:rPr>
              <a:t>Count</a:t>
            </a:r>
            <a:pPr algn="l" lvl="1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 objects up to 20</a:t>
            </a:r>
            <a:endParaRPr lang="en-US" sz="1800" dirty="0"/>
          </a:p>
          <a:p>
            <a:pPr algn="l" lvl="1" indent="0" marL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2A2A2A"/>
                </a:solidFill>
              </a:rPr>
              <a:t>  </a:t>
            </a:r>
            <a:pPr algn="l" lvl="1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 </a:t>
            </a:r>
            <a:pPr algn="l" lvl="1" indent="0" marL="0">
              <a:lnSpc>
                <a:spcPct val="120000"/>
              </a:lnSpc>
              <a:buNone/>
            </a:pPr>
            <a:r>
              <a:rPr lang="en-US" sz="1800" b="1" i="1" dirty="0">
                <a:solidFill>
                  <a:srgbClr val="2A2A2A"/>
                </a:solidFill>
              </a:rPr>
              <a:t>Add</a:t>
            </a:r>
            <a:pPr algn="l" lvl="1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 and </a:t>
            </a:r>
            <a:pPr algn="l" lvl="1" indent="0" marL="0">
              <a:lnSpc>
                <a:spcPct val="120000"/>
              </a:lnSpc>
              <a:buNone/>
            </a:pPr>
            <a:r>
              <a:rPr lang="en-US" sz="1800" b="1" i="1" dirty="0">
                <a:solidFill>
                  <a:srgbClr val="2A2A2A"/>
                </a:solidFill>
              </a:rPr>
              <a:t>Subtract</a:t>
            </a:r>
            <a:pPr algn="l" lvl="1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 within 10</a:t>
            </a:r>
            <a:endParaRPr lang="en-US" sz="1800" dirty="0"/>
          </a:p>
          <a:p>
            <a:pPr algn="l" lvl="1" indent="0" marL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2A2A2A"/>
                </a:solidFill>
              </a:rPr>
              <a:t>  </a:t>
            </a:r>
            <a:pPr algn="l" lvl="1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 </a:t>
            </a:r>
            <a:pPr algn="l" lvl="1" indent="0" marL="0">
              <a:lnSpc>
                <a:spcPct val="120000"/>
              </a:lnSpc>
              <a:buNone/>
            </a:pPr>
            <a:r>
              <a:rPr lang="en-US" sz="1800" b="1" i="1" dirty="0">
                <a:solidFill>
                  <a:srgbClr val="2A2A2A"/>
                </a:solidFill>
              </a:rPr>
              <a:t>Identify</a:t>
            </a:r>
            <a:pPr algn="l" lvl="1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 basic shapes</a:t>
            </a:r>
            <a:endParaRPr lang="en-US" sz="1800" dirty="0"/>
          </a:p>
          <a:p>
            <a:pPr algn="l" lvl="1" indent="0" marL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2A2A2A"/>
                </a:solidFill>
              </a:rPr>
              <a:t>  </a:t>
            </a:r>
            <a:pPr algn="l" lvl="1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 </a:t>
            </a:r>
            <a:pPr algn="l" lvl="1" indent="0" marL="0">
              <a:lnSpc>
                <a:spcPct val="120000"/>
              </a:lnSpc>
              <a:buNone/>
            </a:pPr>
            <a:r>
              <a:rPr lang="en-US" sz="1800" b="1" i="1" dirty="0">
                <a:solidFill>
                  <a:srgbClr val="2A2A2A"/>
                </a:solidFill>
              </a:rPr>
              <a:t>Understand</a:t>
            </a:r>
            <a:pPr algn="l" lvl="1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 simple patterns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Using Materials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1828800"/>
          </a:xfrm>
          <a:prstGeom prst="rect">
            <a:avLst>
              <a:gd name="adj" fmla="val 15000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We start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with 5 apples, which is our initial number.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Next, we add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3 more apples to this number.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Finally, we count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all the apples to find the total. This helps us understand addition by using real objects.</a:t>
            </a:r>
            <a:endParaRPr lang="en-US" sz="1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Giving Directions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2258095"/>
          </a:xfrm>
          <a:prstGeom prst="rect">
            <a:avLst>
              <a:gd name="adj" fmla="val 12148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Emma</a:t>
            </a:r>
            <a:pPr algn="l" indent="0" marL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2A2A2A"/>
                </a:solidFill>
              </a:rPr>
              <a:t> needs to find the school library. Here are her steps: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Start at the main entrance.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Walk straight for 10 steps.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Turn left and walk 5 steps.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Turn right and walk 3 steps.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2A2A2A"/>
                </a:solidFill>
              </a:rPr>
              <a:t>Where is the library?</a:t>
            </a:r>
            <a:endParaRPr lang="en-US" sz="18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Giving Directions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2573484"/>
          </a:xfrm>
          <a:prstGeom prst="rect">
            <a:avLst>
              <a:gd name="adj" fmla="val 10659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i="1" dirty="0">
                <a:solidFill>
                  <a:srgbClr val="2A2A2A"/>
                </a:solidFill>
              </a:rPr>
              <a:t>Start at the main entrance.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i="1" dirty="0">
                <a:solidFill>
                  <a:srgbClr val="2A2A2A"/>
                </a:solidFill>
              </a:rPr>
              <a:t>Walk straight for 10 steps.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You arrive at the hallway intersection.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i="1" dirty="0">
                <a:solidFill>
                  <a:srgbClr val="2A2A2A"/>
                </a:solidFill>
              </a:rPr>
              <a:t>Turn left and walk 5 steps.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You are now near the classrooms.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i="1" dirty="0">
                <a:solidFill>
                  <a:srgbClr val="2A2A2A"/>
                </a:solidFill>
              </a:rPr>
              <a:t>Turn right and walk 3 steps.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You arrive at the school library's door.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2A2A2A"/>
                </a:solidFill>
              </a:rPr>
              <a:t>The library is at the end of the hallway, on the right side.</a:t>
            </a:r>
            <a:endParaRPr lang="en-US" sz="1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Giving Directions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1942706"/>
          </a:xfrm>
          <a:prstGeom prst="rect">
            <a:avLst>
              <a:gd name="adj" fmla="val 14121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Use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i="1" dirty="0">
                <a:solidFill>
                  <a:srgbClr val="2A2A2A"/>
                </a:solidFill>
              </a:rPr>
              <a:t>directions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to find places.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i="1" dirty="0">
                <a:solidFill>
                  <a:srgbClr val="2A2A2A"/>
                </a:solidFill>
              </a:rPr>
              <a:t>Walk straight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and count steps.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i="1" dirty="0">
                <a:solidFill>
                  <a:srgbClr val="2A2A2A"/>
                </a:solidFill>
              </a:rPr>
              <a:t>Turn left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or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i="1" dirty="0">
                <a:solidFill>
                  <a:srgbClr val="2A2A2A"/>
                </a:solidFill>
              </a:rPr>
              <a:t>right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when instructed.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Follow each step carefully to reach the final destination. This example shows how to use simple steps to find a place in school.</a:t>
            </a:r>
            <a:endParaRPr lang="en-US" sz="18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Counting Sequences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1828800"/>
          </a:xfrm>
          <a:prstGeom prst="rect">
            <a:avLst>
              <a:gd name="adj" fmla="val 15000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Start at 2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and count by 2s until you reach 10. 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What numbers do you say?</a:t>
            </a:r>
            <a:endParaRPr lang="en-US" sz="18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Counting Sequences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2573484"/>
          </a:xfrm>
          <a:prstGeom prst="rect">
            <a:avLst>
              <a:gd name="adj" fmla="val 10659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Start at 2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Add 2 each time: </a:t>
            </a:r>
            <a:endParaRPr lang="en-US" sz="1800" dirty="0"/>
          </a:p>
          <a:p>
            <a:pPr algn="l" lvl="1" indent="0" marL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2A2A2A"/>
                </a:solidFill>
              </a:rPr>
              <a:t>  </a:t>
            </a:r>
            <a:pPr algn="l" lvl="1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 2 </a:t>
            </a:r>
            <a:endParaRPr lang="en-US" sz="1800" dirty="0"/>
          </a:p>
          <a:p>
            <a:pPr algn="l" lvl="1" indent="0" marL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2A2A2A"/>
                </a:solidFill>
              </a:rPr>
              <a:t>  </a:t>
            </a:r>
            <a:pPr algn="l" lvl="1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 4 </a:t>
            </a:r>
            <a:endParaRPr lang="en-US" sz="1800" dirty="0"/>
          </a:p>
          <a:p>
            <a:pPr algn="l" lvl="1" indent="0" marL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2A2A2A"/>
                </a:solidFill>
              </a:rPr>
              <a:t>  </a:t>
            </a:r>
            <a:pPr algn="l" lvl="1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 6 </a:t>
            </a:r>
            <a:endParaRPr lang="en-US" sz="1800" dirty="0"/>
          </a:p>
          <a:p>
            <a:pPr algn="l" lvl="1" indent="0" marL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2A2A2A"/>
                </a:solidFill>
              </a:rPr>
              <a:t>  </a:t>
            </a:r>
            <a:pPr algn="l" lvl="1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 8 </a:t>
            </a:r>
            <a:endParaRPr lang="en-US" sz="1800" dirty="0"/>
          </a:p>
          <a:p>
            <a:pPr algn="l" lvl="1" indent="0" marL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2A2A2A"/>
                </a:solidFill>
              </a:rPr>
              <a:t>  </a:t>
            </a:r>
            <a:pPr algn="l" lvl="1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 10</a:t>
            </a:r>
            <a:endParaRPr lang="en-US" sz="1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Counting Sequences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1828800"/>
          </a:xfrm>
          <a:prstGeom prst="rect">
            <a:avLst>
              <a:gd name="adj" fmla="val 15000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We start at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2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because the problem asks us to. 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We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add 2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each time because we are counting by 2s. 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We stop at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10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because the problem asks us to reach 10.</a:t>
            </a:r>
            <a:endParaRPr lang="en-US" sz="18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Data Representation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1828800"/>
          </a:xfrm>
          <a:prstGeom prst="rect">
            <a:avLst>
              <a:gd name="adj" fmla="val 15000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Look at the picture below: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2A2A2A"/>
                </a:solidFill>
              </a:rPr>
              <a:t>!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How many of each fruit are there?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Show the data in a table.</a:t>
            </a:r>
            <a:endParaRPr lang="en-US" sz="1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Data Representation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3519651"/>
          </a:xfrm>
          <a:prstGeom prst="rect">
            <a:avLst>
              <a:gd name="adj" fmla="val 7794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Let's count the fruits: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Apples: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5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Bananas: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3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Oranges: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4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Here is the table: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2A2A2A"/>
                </a:solidFill>
              </a:rPr>
              <a:t>| Fruit   | Number |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2A2A2A"/>
                </a:solidFill>
              </a:rPr>
              <a:t>|---------|--------|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2A2A2A"/>
                </a:solidFill>
              </a:rPr>
              <a:t>| Apples  | 5      |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2A2A2A"/>
                </a:solidFill>
              </a:rPr>
              <a:t>| Bananas | 3      |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2A2A2A"/>
                </a:solidFill>
              </a:rPr>
              <a:t>| Oranges | 4      |</a:t>
            </a:r>
            <a:endParaRPr lang="en-US" sz="1800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Data Representation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1828800"/>
          </a:xfrm>
          <a:prstGeom prst="rect">
            <a:avLst>
              <a:gd name="adj" fmla="val 15000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I start by counting each type of fruit in the picture.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Then, I list the number of each fruit.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Finally, I organize the data into a table to make it clear and easy to understand.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Vocabulary</a:t>
            </a:r>
            <a:endParaRPr lang="en-US" sz="3000" dirty="0"/>
          </a:p>
        </p:txBody>
      </p:sp>
      <p:graphicFrame>
        <p:nvGraphicFramePr>
          <p:cNvPr id="4" name="Table 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11935"/>
              </p:ext>
            </p:extLst>
          </p:nvPr>
        </p:nvGraphicFramePr>
        <p:xfrm>
          <a:off x="457200" y="1143000"/>
          <a:ext cx="8229600" cy="320040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0668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dirty="0">
                          <a:solidFill>
                            <a:srgbClr val="2A2A2A"/>
                          </a:solidFill>
                        </a:rPr>
                        <a:t>Number</a:t>
                      </a:r>
                      <a:endParaRPr lang="en-US" sz="1400" dirty="0"/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dirty="0">
                          <a:solidFill>
                            <a:srgbClr val="2A2A2A"/>
                          </a:solidFill>
                        </a:rPr>
                        <a:t>A symbol or word that represents a quantity.</a:t>
                      </a:r>
                      <a:endParaRPr lang="en-US" sz="1400" dirty="0"/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>
                        <a:alpha val="25000"/>
                      </a:srgb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dirty="0">
                          <a:solidFill>
                            <a:srgbClr val="2A2A2A"/>
                          </a:solidFill>
                        </a:rPr>
                        <a:t>Addition</a:t>
                      </a:r>
                      <a:endParaRPr lang="en-US" sz="1400" dirty="0"/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dirty="0">
                          <a:solidFill>
                            <a:srgbClr val="2A2A2A"/>
                          </a:solidFill>
                        </a:rPr>
                        <a:t>The process of finding the total or sum by combining two or more numbers.</a:t>
                      </a:r>
                      <a:endParaRPr lang="en-US" sz="1400" dirty="0"/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>
                        <a:alpha val="25000"/>
                      </a:srgbClr>
                    </a:solidFill>
                  </a:tcPr>
                </a:tc>
              </a:tr>
              <a:tr h="1066800"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dirty="0">
                          <a:solidFill>
                            <a:srgbClr val="2A2A2A"/>
                          </a:solidFill>
                        </a:rPr>
                        <a:t>Subtraction</a:t>
                      </a:r>
                      <a:endParaRPr lang="en-US" sz="1400" dirty="0"/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indent="0" marL="0">
                        <a:buNone/>
                      </a:pPr>
                      <a:r>
                        <a:rPr lang="en-US" sz="1400" dirty="0">
                          <a:solidFill>
                            <a:srgbClr val="2A2A2A"/>
                          </a:solidFill>
                        </a:rPr>
                        <a:t>The process of finding the difference by taking one number away from another.</a:t>
                      </a:r>
                      <a:endParaRPr lang="en-US" sz="1400" dirty="0"/>
                    </a:p>
                  </a:txBody>
                  <a:tcPr marL="91440" marR="91440" marT="45720" marB="45720" anchor="t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6F6F6">
                        <a:alpha val="25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Comparing Lengths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2573484"/>
          </a:xfrm>
          <a:prstGeom prst="roundRect">
            <a:avLst>
              <a:gd name="adj" fmla="val 10659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2A2A2A"/>
                </a:solidFill>
              </a:rPr>
              <a:t>Direct Comparisons</a:t>
            </a:r>
            <a:pPr algn="l" indent="0" marL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2A2A2A"/>
                </a:solidFill>
              </a:rPr>
              <a:t>: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Place objects side by side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See which is longer or shorter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2A2A2A"/>
                </a:solidFill>
              </a:rPr>
              <a:t>Indirect Comparisons</a:t>
            </a:r>
            <a:pPr algn="l" indent="0" marL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2A2A2A"/>
                </a:solidFill>
              </a:rPr>
              <a:t>: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Use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i="1" dirty="0">
                <a:solidFill>
                  <a:srgbClr val="2A2A2A"/>
                </a:solidFill>
              </a:rPr>
              <a:t>uniform informal units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(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e.g., paperclips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)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Measure each object with the same units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Compare the number of units used</a:t>
            </a:r>
            <a:endParaRPr lang="en-US" sz="18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Explaining Patterns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2573484"/>
          </a:xfrm>
          <a:prstGeom prst="rect">
            <a:avLst>
              <a:gd name="adj" fmla="val 10659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Look at the pattern: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🟦🟦🟩🟩🟥🟥🟦🟦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What comes next?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Options: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🟦🟦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🟩🟩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🟥🟥</a:t>
            </a:r>
            <a:endParaRPr lang="en-US" sz="1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Explaining Patterns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1942706"/>
          </a:xfrm>
          <a:prstGeom prst="rect">
            <a:avLst>
              <a:gd name="adj" fmla="val 14121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Let's solve it step-by-step: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Identify the repeating sequence: 🟦🟦🟩🟩🟥🟥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Notice that the pattern repeats every 6 shapes.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After 🟥🟥, the pattern starts over with 🟦🟦.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So, the next shapes are:</a:t>
            </a:r>
            <a:pPr algn="l" indent="0" marL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2A2A2A"/>
                </a:solidFill>
              </a:rPr>
              <a:t> 🟦🟦</a:t>
            </a:r>
            <a:endParaRPr lang="en-US" sz="18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Explaining Patterns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2258095"/>
          </a:xfrm>
          <a:prstGeom prst="rect">
            <a:avLst>
              <a:gd name="adj" fmla="val 12148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To solve this pattern problem: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Identify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the repeating sequence.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Count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the number of shapes in the sequence.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Determine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what comes next by following the sequence.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We see the pattern repeats every 6 shapes, so the next shapes are</a:t>
            </a:r>
            <a:pPr algn="l" indent="0" marL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2A2A2A"/>
                </a:solidFill>
              </a:rPr>
              <a:t> 🟦🟦.</a:t>
            </a:r>
            <a:endParaRPr lang="en-US" sz="1800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Partitioning Numbers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1828800"/>
          </a:xfrm>
          <a:prstGeom prst="rect">
            <a:avLst>
              <a:gd name="adj" fmla="val 15000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How can we partition the number 10 in different ways?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Example 1: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10 = ? + ?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Example 2: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10 = ? + ? + ?</a:t>
            </a:r>
            <a:endParaRPr lang="en-US" sz="18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Partitioning Numbers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1828800"/>
          </a:xfrm>
          <a:prstGeom prst="rect">
            <a:avLst>
              <a:gd name="adj" fmla="val 15000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Example 1: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10 = 7 + 3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Example 2: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10 = 5 + 2 + 3</a:t>
            </a:r>
            <a:endParaRPr lang="en-US" sz="18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Partitioning Numbers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1828800"/>
          </a:xfrm>
          <a:prstGeom prst="rect">
            <a:avLst>
              <a:gd name="adj" fmla="val 15000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We start with the number 10.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We break it into parts: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i="1" dirty="0">
                <a:solidFill>
                  <a:srgbClr val="2A2A2A"/>
                </a:solidFill>
              </a:rPr>
              <a:t>7 and 3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for Example 1.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We use 3 parts: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i="1" dirty="0">
                <a:solidFill>
                  <a:srgbClr val="2A2A2A"/>
                </a:solidFill>
              </a:rPr>
              <a:t>5, 2, and 3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for Example 2.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This shows different ways to make 10 by adding smaller numbers.</a:t>
            </a:r>
            <a:endParaRPr lang="en-US" sz="18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Summary of Lesson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6355080" y="1554480"/>
            <a:ext cx="2377440" cy="237744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600200"/>
            <a:ext cx="2286000" cy="2286000"/>
          </a:xfrm>
          <a:prstGeom prst="rect">
            <a:avLst/>
          </a:prstGeom>
        </p:spPr>
      </p:pic>
      <p:sp>
        <p:nvSpPr>
          <p:cNvPr id="5" name="Text 2"/>
          <p:cNvSpPr txBox="1"/>
          <p:nvPr/>
        </p:nvSpPr>
        <p:spPr>
          <a:xfrm>
            <a:off x="457200" y="1143000"/>
            <a:ext cx="5029200" cy="3204262"/>
          </a:xfrm>
          <a:prstGeom prst="roundRect">
            <a:avLst>
              <a:gd name="adj" fmla="val 8561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2A2A2A"/>
                </a:solidFill>
              </a:rPr>
              <a:t>Key Points of Year 1 Math Lesson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i="1" dirty="0">
                <a:solidFill>
                  <a:srgbClr val="2A2A2A"/>
                </a:solidFill>
              </a:rPr>
              <a:t>Numbers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: Counting from 1 to 20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i="1" dirty="0">
                <a:solidFill>
                  <a:srgbClr val="2A2A2A"/>
                </a:solidFill>
              </a:rPr>
              <a:t>Shapes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: Recognizing circles, squares, and triangles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i="1" dirty="0">
                <a:solidFill>
                  <a:srgbClr val="2A2A2A"/>
                </a:solidFill>
              </a:rPr>
              <a:t>Addition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: Simple sums up to 10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i="1" dirty="0">
                <a:solidFill>
                  <a:srgbClr val="2A2A2A"/>
                </a:solidFill>
              </a:rPr>
              <a:t>Subtraction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: Simple subtractions within 10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i="1" dirty="0">
                <a:solidFill>
                  <a:srgbClr val="2A2A2A"/>
                </a:solidFill>
              </a:rPr>
              <a:t>Patterns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: Identifying simple patterns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2A2A2A"/>
                </a:solidFill>
              </a:rPr>
              <a:t>Well done, young mathematicians!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Number &amp; Algebra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2573484"/>
          </a:xfrm>
          <a:prstGeom prst="roundRect">
            <a:avLst>
              <a:gd name="adj" fmla="val 10659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2A2A2A"/>
                </a:solidFill>
              </a:rPr>
              <a:t>In Year 1, we learn: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i="1" dirty="0">
                <a:solidFill>
                  <a:srgbClr val="2A2A2A"/>
                </a:solidFill>
              </a:rPr>
              <a:t>Counting and recognizing numbers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Simple addition and subtraction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i="1" dirty="0">
                <a:solidFill>
                  <a:srgbClr val="2A2A2A"/>
                </a:solidFill>
              </a:rPr>
              <a:t>Understanding patterns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Basic shapes and objects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i="1" dirty="0">
                <a:solidFill>
                  <a:srgbClr val="2A2A2A"/>
                </a:solidFill>
              </a:rPr>
              <a:t>Grouping and sharing equally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2A2A2A"/>
                </a:solidFill>
              </a:rPr>
              <a:t>Let's make math fun and easy!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Measurement &amp; Geometry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6355080" y="1554480"/>
            <a:ext cx="2377440" cy="237744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0800" y="1600200"/>
            <a:ext cx="2286000" cy="2286000"/>
          </a:xfrm>
          <a:prstGeom prst="rect">
            <a:avLst/>
          </a:prstGeom>
        </p:spPr>
      </p:pic>
      <p:sp>
        <p:nvSpPr>
          <p:cNvPr id="5" name="Text 2"/>
          <p:cNvSpPr txBox="1"/>
          <p:nvPr/>
        </p:nvSpPr>
        <p:spPr>
          <a:xfrm>
            <a:off x="457200" y="1143000"/>
            <a:ext cx="5029200" cy="3703320"/>
          </a:xfrm>
          <a:prstGeom prst="roundRect">
            <a:avLst>
              <a:gd name="adj" fmla="val 7407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2A2A2A"/>
                </a:solidFill>
              </a:rPr>
              <a:t>Measurement and Geometry</a:t>
            </a:r>
            <a:pPr algn="l" indent="0" marL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2A2A2A"/>
                </a:solidFill>
              </a:rPr>
              <a:t> help us understand shapes and sizes. 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We learn about: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Length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: How long or short something is.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Height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: How tall or short something is.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Shapes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: Circles, squares, triangles, and more. 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Position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: Where things are placed.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Have fun exploring!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Statistics &amp; Probability</a:t>
            </a:r>
            <a:endParaRPr lang="en-US" sz="3000" dirty="0"/>
          </a:p>
        </p:txBody>
      </p:sp>
      <p:sp>
        <p:nvSpPr>
          <p:cNvPr id="3" name="Shape 1"/>
          <p:cNvSpPr/>
          <p:nvPr/>
        </p:nvSpPr>
        <p:spPr>
          <a:xfrm>
            <a:off x="6355080" y="1554480"/>
            <a:ext cx="2377440" cy="2377440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prstDash val="solid"/>
          </a:ln>
        </p:spPr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1600200"/>
            <a:ext cx="2286000" cy="2286000"/>
          </a:xfrm>
          <a:prstGeom prst="rect">
            <a:avLst/>
          </a:prstGeom>
        </p:spPr>
      </p:pic>
      <p:sp>
        <p:nvSpPr>
          <p:cNvPr id="5" name="Text 2"/>
          <p:cNvSpPr txBox="1"/>
          <p:nvPr/>
        </p:nvSpPr>
        <p:spPr>
          <a:xfrm>
            <a:off x="457200" y="1143000"/>
            <a:ext cx="5029200" cy="3204262"/>
          </a:xfrm>
          <a:prstGeom prst="roundRect">
            <a:avLst>
              <a:gd name="adj" fmla="val 8561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b="1" dirty="0">
                <a:solidFill>
                  <a:srgbClr val="2A2A2A"/>
                </a:solidFill>
              </a:rPr>
              <a:t>Statistics and Probability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We learn to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collect data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We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count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and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sort objects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We use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charts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to show information.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We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predict outcomes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(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what might happen next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)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We talk about what is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likely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or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unlikely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.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Example: How many apples are red?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edia 0"/>
          <p:cNvPicPr/>
          <p:nvPr>
            <a:videoFile r:link="rId2"/>
          </p:nvPr>
        </p:nvPicPr>
        <p:blipFill>
          <a:blip r:embed="rId3"/>
          <a:stretch>
            <a:fillRect/>
          </a:stretch>
        </p:blipFill>
        <p:spPr>
          <a:xfrm>
            <a:off x="457200" y="457200"/>
            <a:ext cx="82296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Counting Forwards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1942706"/>
          </a:xfrm>
          <a:prstGeom prst="rect">
            <a:avLst>
              <a:gd name="adj" fmla="val 14121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Let's count forwards from 1 to 10!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Start at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1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What comes next?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Continue counting until you reach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10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.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i="1" dirty="0">
                <a:solidFill>
                  <a:srgbClr val="2A2A2A"/>
                </a:solidFill>
              </a:rPr>
              <a:t>Can you do it?</a:t>
            </a:r>
            <a:endParaRPr lang="en-US" sz="1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57200" y="342900"/>
            <a:ext cx="8229600" cy="571500"/>
          </a:xfrm>
          <a:prstGeom prst="rect">
            <a:avLst/>
          </a:prstGeom>
          <a:noFill/>
          <a:ln/>
        </p:spPr>
        <p:txBody>
          <a:bodyPr wrap="square" rtlCol="0" anchor="ctr">
            <a:normAutofit/>
          </a:bodyPr>
          <a:lstStyle/>
          <a:p>
            <a:pPr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67080"/>
                </a:solidFill>
              </a:rPr>
              <a:t>Counting Forwards</a:t>
            </a:r>
            <a:endParaRPr lang="en-US" sz="3000" dirty="0"/>
          </a:p>
        </p:txBody>
      </p:sp>
      <p:sp>
        <p:nvSpPr>
          <p:cNvPr id="3" name="Text 1"/>
          <p:cNvSpPr txBox="1"/>
          <p:nvPr/>
        </p:nvSpPr>
        <p:spPr>
          <a:xfrm>
            <a:off x="457200" y="1143000"/>
            <a:ext cx="8229600" cy="3703320"/>
          </a:xfrm>
          <a:prstGeom prst="rect">
            <a:avLst>
              <a:gd name="adj" fmla="val 7407"/>
            </a:avLst>
          </a:prstGeom>
          <a:solidFill>
            <a:srgbClr val="F6F6F6">
              <a:alpha val="25000"/>
            </a:srgbClr>
          </a:solidFill>
          <a:ln w="12700">
            <a:solidFill>
              <a:srgbClr val="FFFFFF">
                <a:alpha val="25000"/>
              </a:srgbClr>
            </a:solidFill>
            <a:prstDash val="solid"/>
          </a:ln>
        </p:spPr>
        <p:txBody>
          <a:bodyPr wrap="square" rtlCol="0" anchor="t">
            <a:normAutofit/>
          </a:bodyPr>
          <a:lstStyle/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Start at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1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Next is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2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Then comes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3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After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3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is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4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Next is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5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Then comes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6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After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6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 is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7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Next is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8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Then comes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9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.</a:t>
            </a:r>
            <a:endParaRPr lang="en-US" sz="1800" dirty="0"/>
          </a:p>
          <a:p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Finally, 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b="1" dirty="0">
                <a:solidFill>
                  <a:srgbClr val="2A2A2A"/>
                </a:solidFill>
              </a:rPr>
              <a:t>10</a:t>
            </a:r>
            <a:pPr algn="l" marL="342900" indent="-342900">
              <a:lnSpc>
                <a:spcPct val="120000"/>
              </a:lnSpc>
              <a:buSzPct val="100000"/>
              <a:buChar char="•"/>
            </a:pPr>
            <a:r>
              <a:rPr lang="en-US" sz="1800" dirty="0">
                <a:solidFill>
                  <a:srgbClr val="2A2A2A"/>
                </a:solidFill>
              </a:rPr>
              <a:t>!</a:t>
            </a:r>
            <a:endParaRPr lang="en-US" sz="1800" dirty="0"/>
          </a:p>
          <a:p>
            <a:pPr algn="l" indent="0" marL="0">
              <a:lnSpc>
                <a:spcPct val="120000"/>
              </a:lnSpc>
              <a:buNone/>
            </a:pPr>
            <a:r>
              <a:rPr lang="en-US" sz="1800" dirty="0">
                <a:solidFill>
                  <a:srgbClr val="2A2A2A"/>
                </a:solidFill>
              </a:rPr>
              <a:t>Great job!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Inter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Inter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2024-07-19T12:10:06Z</dcterms:created>
  <dcterms:modified xsi:type="dcterms:W3CDTF">2024-07-19T12:10:06Z</dcterms:modified>
</cp:coreProperties>
</file>